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28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4572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28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9144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28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13716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28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18288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28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22860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28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27432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28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32004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28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36576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28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84F64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084F64"/>
              </a:solidFill>
              <a:prstDash val="solid"/>
              <a:miter lim="400000"/>
            </a:ln>
          </a:left>
          <a:right>
            <a:ln w="127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84F64"/>
              </a:solidFill>
              <a:prstDash val="solid"/>
              <a:miter lim="400000"/>
            </a:ln>
          </a:bottom>
          <a:insideH>
            <a:ln w="12700" cap="flat">
              <a:solidFill>
                <a:srgbClr val="084F64"/>
              </a:solidFill>
              <a:prstDash val="solid"/>
              <a:miter lim="400000"/>
            </a:ln>
          </a:insideH>
          <a:insideV>
            <a:ln w="12700" cap="flat">
              <a:solidFill>
                <a:srgbClr val="084F64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3942"/>
              <a:lumOff val="17322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C526A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0EAF0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C526A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C526A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84F64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C526A"/>
        </a:fontRef>
        <a:srgbClr val="5C526A"/>
      </a:tcTxStyle>
      <a:tcStyle>
        <a:tcBdr>
          <a:left>
            <a:ln w="12700" cap="flat">
              <a:solidFill>
                <a:srgbClr val="084F64"/>
              </a:solidFill>
              <a:prstDash val="solid"/>
              <a:miter lim="400000"/>
            </a:ln>
          </a:left>
          <a:right>
            <a:ln w="127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84F64"/>
              </a:solidFill>
              <a:prstDash val="solid"/>
              <a:miter lim="400000"/>
            </a:ln>
          </a:bottom>
          <a:insideH>
            <a:ln w="12700" cap="flat">
              <a:solidFill>
                <a:srgbClr val="084F64"/>
              </a:solidFill>
              <a:prstDash val="solid"/>
              <a:miter lim="400000"/>
            </a:ln>
          </a:insideH>
          <a:insideV>
            <a:ln w="12700" cap="flat">
              <a:solidFill>
                <a:srgbClr val="084F64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35454"/>
              <a:satOff val="2115"/>
              <a:lumOff val="45487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254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solidFill>
            <a:srgbClr val="DBE6A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254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254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solidFill>
            <a:srgbClr val="DBE6A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C526A"/>
              </a:solidFill>
              <a:prstDash val="solid"/>
              <a:miter lim="400000"/>
            </a:ln>
          </a:left>
          <a:right>
            <a:ln w="254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CB5B2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C526A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3B3B3B"/>
              </a:solidFill>
              <a:prstDash val="solid"/>
              <a:miter lim="400000"/>
            </a:ln>
          </a:left>
          <a:right>
            <a:ln w="12700" cap="flat">
              <a:solidFill>
                <a:srgbClr val="3B3B3B"/>
              </a:solidFill>
              <a:prstDash val="solid"/>
              <a:miter lim="400000"/>
            </a:ln>
          </a:right>
          <a:top>
            <a:ln w="12700" cap="flat">
              <a:solidFill>
                <a:srgbClr val="5C526A"/>
              </a:solidFill>
              <a:prstDash val="solid"/>
              <a:miter lim="400000"/>
            </a:ln>
          </a:top>
          <a:bottom>
            <a:ln w="25400" cap="flat">
              <a:solidFill>
                <a:srgbClr val="3B3B3B"/>
              </a:solidFill>
              <a:prstDash val="solid"/>
              <a:miter lim="400000"/>
            </a:ln>
          </a:bottom>
          <a:insideH>
            <a:ln w="12700" cap="flat">
              <a:solidFill>
                <a:srgbClr val="3B3B3B"/>
              </a:solidFill>
              <a:prstDash val="solid"/>
              <a:miter lim="400000"/>
            </a:ln>
          </a:insideH>
          <a:insideV>
            <a:ln w="12700" cap="flat">
              <a:solidFill>
                <a:srgbClr val="3B3B3B"/>
              </a:solidFill>
              <a:prstDash val="solid"/>
              <a:miter lim="400000"/>
            </a:ln>
          </a:insideV>
        </a:tcBdr>
        <a:fill>
          <a:solidFill>
            <a:srgbClr val="C16E6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CDCECC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D2F24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 snapToObjects="1">
      <p:cViewPr varScale="1">
        <p:scale>
          <a:sx n="39" d="100"/>
          <a:sy n="39" d="100"/>
        </p:scale>
        <p:origin x="16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м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39262" y="8628423"/>
            <a:ext cx="2463884" cy="328423"/>
          </a:xfrm>
          <a:prstGeom prst="rect">
            <a:avLst/>
          </a:prstGeom>
        </p:spPr>
        <p:txBody>
          <a:bodyPr anchor="ctr"/>
          <a:lstStyle>
            <a:lvl1pPr defTabSz="398813">
              <a:defRPr sz="1344" b="0" cap="all" spc="53">
                <a:solidFill>
                  <a:schemeClr val="accent5"/>
                </a:solidFill>
              </a:defRPr>
            </a:lvl1pPr>
          </a:lstStyle>
          <a:p>
            <a:r>
              <a:t>Тема</a:t>
            </a:r>
          </a:p>
        </p:txBody>
      </p:sp>
      <p:sp>
        <p:nvSpPr>
          <p:cNvPr id="16" name="Место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801678" y="8628423"/>
            <a:ext cx="2463801" cy="328423"/>
          </a:xfrm>
          <a:prstGeom prst="rect">
            <a:avLst/>
          </a:prstGeom>
        </p:spPr>
        <p:txBody>
          <a:bodyPr anchor="ctr"/>
          <a:lstStyle>
            <a:lvl1pPr defTabSz="398813">
              <a:defRPr sz="1344" b="0" cap="all" spc="53">
                <a:solidFill>
                  <a:schemeClr val="accent5"/>
                </a:solidFill>
              </a:defRPr>
            </a:lvl1pPr>
          </a:lstStyle>
          <a:p>
            <a:r>
              <a:t>Место</a:t>
            </a:r>
          </a:p>
        </p:txBody>
      </p:sp>
      <p:sp>
        <p:nvSpPr>
          <p:cNvPr id="17" name="Автор и дата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081629" y="8533808"/>
            <a:ext cx="4828282" cy="492253"/>
          </a:xfrm>
          <a:prstGeom prst="rect">
            <a:avLst/>
          </a:prstGeom>
        </p:spPr>
        <p:txBody>
          <a:bodyPr anchor="ctr"/>
          <a:lstStyle>
            <a:lvl1pPr defTabSz="398813">
              <a:defRPr sz="2304" spc="69"/>
            </a:lvl1pPr>
          </a:lstStyle>
          <a:p>
            <a:r>
              <a:t>Автор и дата</a:t>
            </a:r>
          </a:p>
        </p:txBody>
      </p:sp>
      <p:sp>
        <p:nvSpPr>
          <p:cNvPr id="18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презентации</a:t>
            </a:r>
          </a:p>
        </p:txBody>
      </p:sp>
      <p:sp>
        <p:nvSpPr>
          <p:cNvPr id="1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Информационное сообщение">
    <p:bg>
      <p:bgPr>
        <a:solidFill>
          <a:srgbClr val="F3F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Линия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" name="Линия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17600" y="3107942"/>
            <a:ext cx="10769600" cy="33020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6400" cap="all" spc="192">
                <a:solidFill>
                  <a:srgbClr val="005E73"/>
                </a:solidFill>
              </a:defRPr>
            </a:lvl1pPr>
            <a:lvl2pPr>
              <a:lnSpc>
                <a:spcPct val="90000"/>
              </a:lnSpc>
              <a:defRPr sz="6400" cap="all" spc="192">
                <a:solidFill>
                  <a:srgbClr val="005E73"/>
                </a:solidFill>
              </a:defRPr>
            </a:lvl2pPr>
            <a:lvl3pPr>
              <a:lnSpc>
                <a:spcPct val="90000"/>
              </a:lnSpc>
              <a:defRPr sz="6400" cap="all" spc="192">
                <a:solidFill>
                  <a:srgbClr val="005E73"/>
                </a:solidFill>
              </a:defRPr>
            </a:lvl3pPr>
            <a:lvl4pPr>
              <a:lnSpc>
                <a:spcPct val="90000"/>
              </a:lnSpc>
              <a:defRPr sz="6400" cap="all" spc="192">
                <a:solidFill>
                  <a:srgbClr val="005E73"/>
                </a:solidFill>
              </a:defRPr>
            </a:lvl4pPr>
            <a:lvl5pPr>
              <a:lnSpc>
                <a:spcPct val="90000"/>
              </a:lnSpc>
              <a:defRPr sz="6400" cap="all" spc="192">
                <a:solidFill>
                  <a:srgbClr val="005E73"/>
                </a:solidFill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ажный факт">
    <p:bg>
      <p:bgPr>
        <a:solidFill>
          <a:srgbClr val="F3F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17600" y="1218670"/>
            <a:ext cx="10769600" cy="420423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7600" cap="all" spc="528">
                <a:solidFill>
                  <a:srgbClr val="094F64"/>
                </a:solidFill>
              </a:defRPr>
            </a:lvl1pPr>
            <a:lvl2pPr>
              <a:lnSpc>
                <a:spcPct val="90000"/>
              </a:lnSpc>
              <a:defRPr sz="17600" cap="all" spc="528">
                <a:solidFill>
                  <a:srgbClr val="094F64"/>
                </a:solidFill>
              </a:defRPr>
            </a:lvl2pPr>
            <a:lvl3pPr>
              <a:lnSpc>
                <a:spcPct val="90000"/>
              </a:lnSpc>
              <a:defRPr sz="17600" cap="all" spc="528">
                <a:solidFill>
                  <a:srgbClr val="094F64"/>
                </a:solidFill>
              </a:defRPr>
            </a:lvl3pPr>
            <a:lvl4pPr>
              <a:lnSpc>
                <a:spcPct val="90000"/>
              </a:lnSpc>
              <a:defRPr sz="17600" cap="all" spc="528">
                <a:solidFill>
                  <a:srgbClr val="094F64"/>
                </a:solidFill>
              </a:defRPr>
            </a:lvl4pPr>
            <a:lvl5pPr>
              <a:lnSpc>
                <a:spcPct val="90000"/>
              </a:lnSpc>
              <a:defRPr sz="17600" cap="all" spc="528">
                <a:solidFill>
                  <a:srgbClr val="094F64"/>
                </a:solidFill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2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14094" y="5346170"/>
            <a:ext cx="10763879" cy="492253"/>
          </a:xfrm>
          <a:prstGeom prst="rect">
            <a:avLst/>
          </a:prstGeom>
        </p:spPr>
        <p:txBody>
          <a:bodyPr anchor="t"/>
          <a:lstStyle>
            <a:lvl1pPr defTabSz="398813">
              <a:defRPr sz="2304" spc="69">
                <a:solidFill>
                  <a:schemeClr val="accent1"/>
                </a:solidFill>
              </a:defRPr>
            </a:lvl1pPr>
          </a:lstStyle>
          <a:p>
            <a:r>
              <a:t>Информация о факте</a:t>
            </a:r>
          </a:p>
        </p:txBody>
      </p:sp>
      <p:sp>
        <p:nvSpPr>
          <p:cNvPr id="133" name="Линия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4" name="Линия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Цитата">
    <p:bg>
      <p:bgPr>
        <a:solidFill>
          <a:srgbClr val="FFC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17600" y="3098800"/>
            <a:ext cx="10769600" cy="3302000"/>
          </a:xfrm>
          <a:prstGeom prst="rect">
            <a:avLst/>
          </a:prstGeom>
        </p:spPr>
        <p:txBody>
          <a:bodyPr anchor="ctr"/>
          <a:lstStyle>
            <a:lvl1pPr marL="569749" indent="-478648">
              <a:lnSpc>
                <a:spcPct val="80000"/>
              </a:lnSpc>
              <a:defRPr sz="6600" cap="all" spc="132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569749" indent="-21448">
              <a:lnSpc>
                <a:spcPct val="80000"/>
              </a:lnSpc>
              <a:defRPr sz="6600" cap="all" spc="132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569749" indent="435751">
              <a:lnSpc>
                <a:spcPct val="80000"/>
              </a:lnSpc>
              <a:defRPr sz="6600" cap="all" spc="132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569749" indent="892951">
              <a:lnSpc>
                <a:spcPct val="80000"/>
              </a:lnSpc>
              <a:defRPr sz="6600" cap="all" spc="132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569749" indent="1350151">
              <a:lnSpc>
                <a:spcPct val="80000"/>
              </a:lnSpc>
              <a:defRPr sz="6600" cap="all" spc="132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3" name="Линия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rgbClr val="224E6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4" name="Линия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rgbClr val="224E6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17600" y="8088806"/>
            <a:ext cx="10769600" cy="492253"/>
          </a:xfrm>
          <a:prstGeom prst="rect">
            <a:avLst/>
          </a:prstGeom>
        </p:spPr>
        <p:txBody>
          <a:bodyPr anchor="t"/>
          <a:lstStyle>
            <a:lvl1pPr defTabSz="560831">
              <a:defRPr sz="2304" spc="69">
                <a:solidFill>
                  <a:schemeClr val="accent1"/>
                </a:solidFill>
              </a:defRPr>
            </a:lvl1pPr>
          </a:lstStyle>
          <a:p>
            <a:r>
              <a:t>Авторство</a:t>
            </a:r>
          </a:p>
        </p:txBody>
      </p:sp>
      <p:sp>
        <p:nvSpPr>
          <p:cNvPr id="1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(3 шт.)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Изображение"/>
          <p:cNvSpPr>
            <a:spLocks noGrp="1"/>
          </p:cNvSpPr>
          <p:nvPr>
            <p:ph type="pic" idx="21"/>
          </p:nvPr>
        </p:nvSpPr>
        <p:spPr>
          <a:xfrm>
            <a:off x="-533400" y="1193800"/>
            <a:ext cx="12394117" cy="6972300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4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6731000" y="0"/>
            <a:ext cx="5753100" cy="5753100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5" name="1056335080_2112X2816.jpg"/>
          <p:cNvSpPr>
            <a:spLocks noGrp="1"/>
          </p:cNvSpPr>
          <p:nvPr>
            <p:ph type="pic" idx="23"/>
          </p:nvPr>
        </p:nvSpPr>
        <p:spPr>
          <a:xfrm>
            <a:off x="3162300" y="-4914900"/>
            <a:ext cx="12890500" cy="17187334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Изображение"/>
          <p:cNvSpPr>
            <a:spLocks noGrp="1"/>
          </p:cNvSpPr>
          <p:nvPr>
            <p:ph type="pic" idx="21"/>
          </p:nvPr>
        </p:nvSpPr>
        <p:spPr>
          <a:xfrm>
            <a:off x="76200" y="1190937"/>
            <a:ext cx="12380673" cy="6967332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88" y="9053321"/>
            <a:ext cx="327661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 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1056335066_3170x2500.jpeg"/>
          <p:cNvSpPr>
            <a:spLocks noGrp="1"/>
          </p:cNvSpPr>
          <p:nvPr>
            <p:ph type="pic" idx="21"/>
          </p:nvPr>
        </p:nvSpPr>
        <p:spPr>
          <a:xfrm>
            <a:off x="-596900" y="-1117600"/>
            <a:ext cx="14084300" cy="111074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Линия"/>
          <p:cNvSpPr/>
          <p:nvPr/>
        </p:nvSpPr>
        <p:spPr>
          <a:xfrm>
            <a:off x="515662" y="685800"/>
            <a:ext cx="11998899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9" name="Линия"/>
          <p:cNvSpPr/>
          <p:nvPr/>
        </p:nvSpPr>
        <p:spPr>
          <a:xfrm>
            <a:off x="523303" y="8489810"/>
            <a:ext cx="11983617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0" name="Линия"/>
          <p:cNvSpPr/>
          <p:nvPr/>
        </p:nvSpPr>
        <p:spPr>
          <a:xfrm flipV="1">
            <a:off x="3474862" y="8482606"/>
            <a:ext cx="1" cy="594658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1" name="Линия"/>
          <p:cNvSpPr/>
          <p:nvPr/>
        </p:nvSpPr>
        <p:spPr>
          <a:xfrm flipV="1">
            <a:off x="9516677" y="8482606"/>
            <a:ext cx="1" cy="594658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2" name="Тем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39262" y="8628423"/>
            <a:ext cx="2463884" cy="328423"/>
          </a:xfrm>
          <a:prstGeom prst="rect">
            <a:avLst/>
          </a:prstGeom>
        </p:spPr>
        <p:txBody>
          <a:bodyPr anchor="ctr"/>
          <a:lstStyle>
            <a:lvl1pPr defTabSz="398813">
              <a:defRPr sz="1344" b="0" cap="all" spc="53">
                <a:solidFill>
                  <a:srgbClr val="FFFFFF"/>
                </a:solidFill>
              </a:defRPr>
            </a:lvl1pPr>
          </a:lstStyle>
          <a:p>
            <a:r>
              <a:t>Тема</a:t>
            </a:r>
          </a:p>
        </p:txBody>
      </p:sp>
      <p:sp>
        <p:nvSpPr>
          <p:cNvPr id="33" name="Место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801678" y="8628423"/>
            <a:ext cx="2463801" cy="328423"/>
          </a:xfrm>
          <a:prstGeom prst="rect">
            <a:avLst/>
          </a:prstGeom>
        </p:spPr>
        <p:txBody>
          <a:bodyPr anchor="ctr"/>
          <a:lstStyle>
            <a:lvl1pPr defTabSz="398813">
              <a:defRPr sz="1344" b="0" cap="all" spc="53">
                <a:solidFill>
                  <a:srgbClr val="FFFFFF"/>
                </a:solidFill>
              </a:defRPr>
            </a:lvl1pPr>
          </a:lstStyle>
          <a:p>
            <a:r>
              <a:t>Место</a:t>
            </a:r>
          </a:p>
        </p:txBody>
      </p:sp>
      <p:sp>
        <p:nvSpPr>
          <p:cNvPr id="34" name="Автор и дата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081629" y="8533808"/>
            <a:ext cx="4828282" cy="492253"/>
          </a:xfrm>
          <a:prstGeom prst="rect">
            <a:avLst/>
          </a:prstGeom>
        </p:spPr>
        <p:txBody>
          <a:bodyPr anchor="ctr"/>
          <a:lstStyle>
            <a:lvl1pPr defTabSz="398813">
              <a:defRPr sz="2304" spc="69">
                <a:solidFill>
                  <a:srgbClr val="FFFFFF"/>
                </a:solidFill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35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515662" y="3746500"/>
            <a:ext cx="11998899" cy="2590800"/>
          </a:xfrm>
          <a:prstGeom prst="rect">
            <a:avLst/>
          </a:prstGeom>
        </p:spPr>
        <p:txBody>
          <a:bodyPr/>
          <a:lstStyle/>
          <a:p>
            <a:r>
              <a:t>Заголовок презентации</a:t>
            </a:r>
          </a:p>
        </p:txBody>
      </p:sp>
      <p:sp>
        <p:nvSpPr>
          <p:cNvPr id="3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5662" y="2806700"/>
            <a:ext cx="11998899" cy="10041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 фото (вариант)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531205463_2542x1430.jpg"/>
          <p:cNvSpPr>
            <a:spLocks noGrp="1"/>
          </p:cNvSpPr>
          <p:nvPr>
            <p:ph type="pic" idx="21"/>
          </p:nvPr>
        </p:nvSpPr>
        <p:spPr>
          <a:xfrm>
            <a:off x="5981700" y="1886148"/>
            <a:ext cx="10632786" cy="5981465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5" name="Линия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Линия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7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812800" y="3190716"/>
            <a:ext cx="5346700" cy="2765584"/>
          </a:xfrm>
          <a:prstGeom prst="rect">
            <a:avLst/>
          </a:prstGeom>
        </p:spPr>
        <p:txBody>
          <a:bodyPr anchor="b"/>
          <a:lstStyle>
            <a:lvl1pPr>
              <a:defRPr sz="6400" spc="64">
                <a:solidFill>
                  <a:schemeClr val="accent6"/>
                </a:solidFill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12800" y="5981700"/>
            <a:ext cx="5346700" cy="2459607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1pPr>
            <a:lvl2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2pPr>
            <a:lvl3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3pPr>
            <a:lvl4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4pPr>
            <a:lvl5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Линия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" name="Линия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8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117562" y="901700"/>
            <a:ext cx="10769676" cy="1183154"/>
          </a:xfrm>
          <a:prstGeom prst="rect">
            <a:avLst/>
          </a:prstGeom>
        </p:spPr>
        <p:txBody>
          <a:bodyPr/>
          <a:lstStyle>
            <a:lvl1pPr>
              <a:defRPr sz="6400" spc="64">
                <a:solidFill>
                  <a:schemeClr val="accent6"/>
                </a:solidFill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59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117562" y="3061779"/>
            <a:ext cx="10769676" cy="4771619"/>
          </a:xfrm>
          <a:prstGeom prst="rect">
            <a:avLst/>
          </a:prstGeom>
        </p:spPr>
        <p:txBody>
          <a:bodyPr anchor="t"/>
          <a:lstStyle>
            <a:lvl1pPr marL="4064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8128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2192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6256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20320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Линия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" name="Линия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9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117562" y="3061779"/>
            <a:ext cx="10769676" cy="4771619"/>
          </a:xfrm>
          <a:prstGeom prst="rect">
            <a:avLst/>
          </a:prstGeom>
        </p:spPr>
        <p:txBody>
          <a:bodyPr numCol="2" spcCol="538483" anchor="t"/>
          <a:lstStyle>
            <a:lvl1pPr marL="4064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8128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2192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6256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20320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08672" y="4721343"/>
            <a:ext cx="5346701" cy="3439975"/>
          </a:xfrm>
          <a:prstGeom prst="rect">
            <a:avLst/>
          </a:prstGeom>
        </p:spPr>
        <p:txBody>
          <a:bodyPr anchor="t"/>
          <a:lstStyle>
            <a:lvl1pPr marL="4064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8128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2192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6256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20320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" name="545882547_1308x1744.jpeg"/>
          <p:cNvSpPr>
            <a:spLocks noGrp="1"/>
          </p:cNvSpPr>
          <p:nvPr>
            <p:ph type="pic" idx="21"/>
          </p:nvPr>
        </p:nvSpPr>
        <p:spPr>
          <a:xfrm>
            <a:off x="5892800" y="-774700"/>
            <a:ext cx="6680200" cy="8906934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9" name="Линия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0" name="Линия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1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812800" y="1016000"/>
            <a:ext cx="5346700" cy="3251200"/>
          </a:xfrm>
          <a:prstGeom prst="rect">
            <a:avLst/>
          </a:prstGeom>
        </p:spPr>
        <p:txBody>
          <a:bodyPr anchor="b"/>
          <a:lstStyle>
            <a:lvl1pPr>
              <a:defRPr sz="6400" spc="64">
                <a:solidFill>
                  <a:schemeClr val="accent6"/>
                </a:solidFill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88" y="9053321"/>
            <a:ext cx="327661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Линия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0" name="Линия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113309" y="2768600"/>
            <a:ext cx="10765482" cy="391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Линия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0" name="Линия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1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117600" y="901700"/>
            <a:ext cx="10769600" cy="1181100"/>
          </a:xfrm>
          <a:prstGeom prst="rect">
            <a:avLst/>
          </a:prstGeom>
        </p:spPr>
        <p:txBody>
          <a:bodyPr/>
          <a:lstStyle>
            <a:lvl1pPr>
              <a:defRPr sz="6400" spc="64">
                <a:solidFill>
                  <a:schemeClr val="accent6"/>
                </a:solidFill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вестка дня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Линия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0" name="Линия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1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17599" y="1920703"/>
            <a:ext cx="10769601" cy="492253"/>
          </a:xfrm>
          <a:prstGeom prst="rect">
            <a:avLst/>
          </a:prstGeom>
        </p:spPr>
        <p:txBody>
          <a:bodyPr anchor="ctr"/>
          <a:lstStyle>
            <a:lvl1pPr defTabSz="398813">
              <a:defRPr sz="2304" spc="69">
                <a:solidFill>
                  <a:schemeClr val="accent1">
                    <a:satOff val="3942"/>
                    <a:lumOff val="17322"/>
                  </a:schemeClr>
                </a:solidFill>
              </a:defRPr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112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117600" y="901700"/>
            <a:ext cx="10769600" cy="1114000"/>
          </a:xfrm>
          <a:prstGeom prst="rect">
            <a:avLst/>
          </a:prstGeom>
        </p:spPr>
        <p:txBody>
          <a:bodyPr/>
          <a:lstStyle>
            <a:lvl1pPr>
              <a:defRPr sz="6400" spc="192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</a:lstStyle>
          <a:p>
            <a:r>
              <a:t>Заголовок повестки дня</a:t>
            </a:r>
          </a:p>
        </p:txBody>
      </p:sp>
      <p:sp>
        <p:nvSpPr>
          <p:cNvPr id="11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117600" y="2895600"/>
            <a:ext cx="10769600" cy="4937760"/>
          </a:xfrm>
          <a:prstGeom prst="rect">
            <a:avLst/>
          </a:prstGeom>
        </p:spPr>
        <p:txBody>
          <a:bodyPr anchor="t"/>
          <a:lstStyle>
            <a:lvl1pPr marL="126435" indent="-126435" defTabSz="1878471">
              <a:lnSpc>
                <a:spcPct val="100000"/>
              </a:lnSpc>
              <a:spcBef>
                <a:spcPts val="3100"/>
              </a:spcBef>
              <a:tabLst>
                <a:tab pos="3822700" algn="l"/>
              </a:tabLst>
              <a:defRPr sz="34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26435" indent="330764" defTabSz="1878471">
              <a:lnSpc>
                <a:spcPct val="100000"/>
              </a:lnSpc>
              <a:spcBef>
                <a:spcPts val="3100"/>
              </a:spcBef>
              <a:tabLst>
                <a:tab pos="3822700" algn="l"/>
              </a:tabLst>
              <a:defRPr sz="34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26435" indent="787964" defTabSz="1878471">
              <a:lnSpc>
                <a:spcPct val="100000"/>
              </a:lnSpc>
              <a:spcBef>
                <a:spcPts val="3100"/>
              </a:spcBef>
              <a:tabLst>
                <a:tab pos="3822700" algn="l"/>
              </a:tabLst>
              <a:defRPr sz="34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26435" indent="1245164" defTabSz="1878471">
              <a:lnSpc>
                <a:spcPct val="100000"/>
              </a:lnSpc>
              <a:spcBef>
                <a:spcPts val="3100"/>
              </a:spcBef>
              <a:tabLst>
                <a:tab pos="3822700" algn="l"/>
              </a:tabLst>
              <a:defRPr sz="34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126435" indent="1702364" defTabSz="1878471">
              <a:lnSpc>
                <a:spcPct val="100000"/>
              </a:lnSpc>
              <a:spcBef>
                <a:spcPts val="3100"/>
              </a:spcBef>
              <a:tabLst>
                <a:tab pos="3822700" algn="l"/>
              </a:tabLst>
              <a:defRPr sz="34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иния"/>
          <p:cNvSpPr/>
          <p:nvPr/>
        </p:nvSpPr>
        <p:spPr>
          <a:xfrm>
            <a:off x="515662" y="685800"/>
            <a:ext cx="11998899" cy="0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" name="Линия"/>
          <p:cNvSpPr/>
          <p:nvPr/>
        </p:nvSpPr>
        <p:spPr>
          <a:xfrm>
            <a:off x="523303" y="8489810"/>
            <a:ext cx="11983617" cy="1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" name="Линия"/>
          <p:cNvSpPr/>
          <p:nvPr/>
        </p:nvSpPr>
        <p:spPr>
          <a:xfrm flipV="1">
            <a:off x="3474862" y="8482606"/>
            <a:ext cx="1" cy="594658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" name="Линия"/>
          <p:cNvSpPr/>
          <p:nvPr/>
        </p:nvSpPr>
        <p:spPr>
          <a:xfrm flipV="1">
            <a:off x="9516677" y="8482606"/>
            <a:ext cx="1" cy="594658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515662" y="3746500"/>
            <a:ext cx="11998899" cy="2595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презентации</a:t>
            </a:r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515663" y="2803376"/>
            <a:ext cx="11998898" cy="1007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88" y="9053321"/>
            <a:ext cx="327661" cy="342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all" spc="233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all" spc="233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all" spc="233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all" spc="233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all" spc="233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all" spc="233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all" spc="233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all" spc="233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all" spc="233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0" marR="0" indent="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72" baseline="0">
          <a:solidFill>
            <a:srgbClr val="E3E900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72" baseline="0">
          <a:solidFill>
            <a:srgbClr val="E3E900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72" baseline="0">
          <a:solidFill>
            <a:srgbClr val="E3E900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72" baseline="0">
          <a:solidFill>
            <a:srgbClr val="E3E900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72" baseline="0">
          <a:solidFill>
            <a:srgbClr val="E3E900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72" baseline="0">
          <a:solidFill>
            <a:srgbClr val="E3E900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72" baseline="0">
          <a:solidFill>
            <a:srgbClr val="E3E900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72" baseline="0">
          <a:solidFill>
            <a:srgbClr val="E3E900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72" baseline="0">
          <a:solidFill>
            <a:srgbClr val="E3E900"/>
          </a:solidFill>
          <a:uFillTx/>
          <a:latin typeface="+mn-lt"/>
          <a:ea typeface="+mn-ea"/>
          <a:cs typeface="+mn-cs"/>
          <a:sym typeface="Avenir Next Regular"/>
        </a:defRPr>
      </a:lvl9pPr>
    </p:bodyStyle>
    <p:otherStyle>
      <a:lvl1pPr marL="0" marR="0" indent="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0j7hoN5rlw" TargetMode="Externa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oRUJErFuCM" TargetMode="Externa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t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9i1TPRneBHk" TargetMode="Externa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Русские в канаде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Русские в канаде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4181" b="14181"/>
          <a:stretch>
            <a:fillRect/>
          </a:stretch>
        </p:blipFill>
        <p:spPr>
          <a:xfrm>
            <a:off x="507047" y="1190937"/>
            <a:ext cx="11990660" cy="69673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712" y="2081875"/>
            <a:ext cx="12165497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28" normalizeH="0" baseline="0" dirty="0" smtClean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sym typeface="Avenir Next Medium"/>
              </a:rPr>
              <a:t>Здесь был показан интересный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/>
              <a:t>видеосюжет про духоборов в Канаде,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/>
              <a:t>посмотрите его по ссылке: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4400" dirty="0" smtClean="0"/>
          </a:p>
          <a:p>
            <a:r>
              <a:rPr lang="en-US" sz="4400" dirty="0">
                <a:hlinkClick r:id="rId2"/>
              </a:rPr>
              <a:t>https://</a:t>
            </a:r>
            <a:r>
              <a:rPr lang="en-US" sz="4400" dirty="0" smtClean="0">
                <a:hlinkClick r:id="rId2"/>
              </a:rPr>
              <a:t>youtu.be/E0j7hoN5rlw</a:t>
            </a:r>
            <a:endParaRPr lang="ru-RU" sz="4400" dirty="0" smtClean="0"/>
          </a:p>
          <a:p>
            <a:endParaRPr kumimoji="0" lang="ru-RU" sz="4400" b="0" i="0" u="none" strike="noStrike" cap="none" spc="28" normalizeH="0" baseline="0" dirty="0">
              <a:ln>
                <a:noFill/>
              </a:ln>
              <a:solidFill>
                <a:schemeClr val="accent1">
                  <a:satOff val="74278"/>
                  <a:lumOff val="-33241"/>
                </a:schemeClr>
              </a:solidFill>
              <a:effectLst/>
              <a:uFillTx/>
              <a:sym typeface="Avenir Next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в пеший поход к Тихому океану «навстречу Христу»…"/>
          <p:cNvSpPr txBox="1">
            <a:spLocks noGrp="1"/>
          </p:cNvSpPr>
          <p:nvPr>
            <p:ph type="body" sz="half" idx="1"/>
          </p:nvPr>
        </p:nvSpPr>
        <p:spPr>
          <a:xfrm>
            <a:off x="808672" y="1937512"/>
            <a:ext cx="5346701" cy="5878576"/>
          </a:xfrm>
          <a:prstGeom prst="rect">
            <a:avLst/>
          </a:prstGeom>
        </p:spPr>
        <p:txBody>
          <a:bodyPr/>
          <a:lstStyle/>
          <a:p>
            <a:pPr marL="394208" indent="-394208" defTabSz="245285">
              <a:spcBef>
                <a:spcPts val="2300"/>
              </a:spcBef>
              <a:buBlip>
                <a:blip r:embed="rId2"/>
              </a:buBlip>
              <a:defRPr sz="2328" spc="23"/>
            </a:pPr>
            <a:r>
              <a:t>в пеший поход к Тихому океану «навстречу Христу»</a:t>
            </a:r>
          </a:p>
          <a:p>
            <a:pPr marL="394208" indent="-394208" defTabSz="245285">
              <a:spcBef>
                <a:spcPts val="2300"/>
              </a:spcBef>
              <a:buBlip>
                <a:blip r:embed="rId2"/>
              </a:buBlip>
              <a:defRPr sz="2328" spc="23"/>
            </a:pPr>
            <a:r>
              <a:t>конфликты по вопросам собственности, образования, пропаганды</a:t>
            </a:r>
          </a:p>
          <a:p>
            <a:pPr marL="394208" indent="-394208" defTabSz="245285">
              <a:spcBef>
                <a:spcPts val="2300"/>
              </a:spcBef>
              <a:buBlip>
                <a:blip r:embed="rId2"/>
              </a:buBlip>
              <a:defRPr sz="2328" spc="23"/>
            </a:pPr>
            <a:r>
              <a:t>«свободники»  - протесты и ассимиляция</a:t>
            </a:r>
          </a:p>
          <a:p>
            <a:pPr marL="394208" indent="-394208" defTabSz="245285">
              <a:spcBef>
                <a:spcPts val="2300"/>
              </a:spcBef>
              <a:buBlip>
                <a:blip r:embed="rId2"/>
              </a:buBlip>
              <a:defRPr sz="2328" spc="23"/>
            </a:pPr>
            <a:r>
              <a:t>сейчас - около 3 000 духоборов (число потомков - 40 000). Общины, школы, два языка или постепенное исчезновение русского. </a:t>
            </a:r>
          </a:p>
        </p:txBody>
      </p:sp>
      <p:pic>
        <p:nvPicPr>
          <p:cNvPr id="211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8950" r="8950"/>
          <a:stretch>
            <a:fillRect/>
          </a:stretch>
        </p:blipFill>
        <p:spPr>
          <a:xfrm>
            <a:off x="6261550" y="1885950"/>
            <a:ext cx="6658834" cy="5981700"/>
          </a:xfrm>
          <a:prstGeom prst="rect">
            <a:avLst/>
          </a:prstGeom>
        </p:spPr>
      </p:pic>
      <p:sp>
        <p:nvSpPr>
          <p:cNvPr id="212" name="Духоборы"/>
          <p:cNvSpPr txBox="1">
            <a:spLocks noGrp="1"/>
          </p:cNvSpPr>
          <p:nvPr>
            <p:ph type="title"/>
          </p:nvPr>
        </p:nvSpPr>
        <p:spPr>
          <a:xfrm>
            <a:off x="808672" y="737670"/>
            <a:ext cx="5346701" cy="1220206"/>
          </a:xfrm>
          <a:prstGeom prst="rect">
            <a:avLst/>
          </a:prstGeom>
        </p:spPr>
        <p:txBody>
          <a:bodyPr/>
          <a:lstStyle/>
          <a:p>
            <a:r>
              <a:t>Духоборы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712" y="1743321"/>
            <a:ext cx="12165497" cy="4842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28" normalizeH="0" baseline="0" dirty="0" smtClean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sym typeface="Avenir Next Medium"/>
              </a:rPr>
              <a:t>Здесь был показан интересный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/>
              <a:t>видеосюжет о мастерах-духоборах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/>
              <a:t>в Британской Колумбии,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/>
              <a:t>посмотрите его по ссылке: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4400" dirty="0" smtClean="0"/>
          </a:p>
          <a:p>
            <a:r>
              <a:rPr lang="en-US" sz="4400" dirty="0">
                <a:hlinkClick r:id="rId2"/>
              </a:rPr>
              <a:t>https://</a:t>
            </a:r>
            <a:r>
              <a:rPr lang="en-US" sz="4400" dirty="0" smtClean="0">
                <a:hlinkClick r:id="rId2"/>
              </a:rPr>
              <a:t>youtu.be/xoRUJErFuCM</a:t>
            </a:r>
            <a:endParaRPr lang="ru-RU" sz="4400" dirty="0" smtClean="0"/>
          </a:p>
          <a:p>
            <a:endParaRPr kumimoji="0" lang="ru-RU" sz="4400" b="0" i="0" u="none" strike="noStrike" cap="none" spc="28" normalizeH="0" baseline="0" dirty="0">
              <a:ln>
                <a:noFill/>
              </a:ln>
              <a:solidFill>
                <a:schemeClr val="accent1">
                  <a:satOff val="74278"/>
                  <a:lumOff val="-33241"/>
                </a:schemeClr>
              </a:solidFill>
              <a:effectLst/>
              <a:uFillTx/>
              <a:sym typeface="Avenir Next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60368"/>
          </a:blip>
          <a:srcRect/>
          <a:stretch>
            <a:fillRect/>
          </a:stretch>
        </p:blipFill>
        <p:spPr>
          <a:xfrm>
            <a:off x="531879" y="775853"/>
            <a:ext cx="11940947" cy="8041482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трудовая эмиграция 1900-1910х гг.…"/>
          <p:cNvSpPr txBox="1">
            <a:spLocks noGrp="1"/>
          </p:cNvSpPr>
          <p:nvPr>
            <p:ph type="body" sz="half" idx="1"/>
          </p:nvPr>
        </p:nvSpPr>
        <p:spPr>
          <a:xfrm>
            <a:off x="572305" y="2680971"/>
            <a:ext cx="7539824" cy="5878576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трудовая эмиграция 1900-1910х гг.</a:t>
            </a:r>
          </a:p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Канада занимала второе место среди стран, принимавших российских переселенцев, уступая лишь США </a:t>
            </a:r>
          </a:p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временная или постоянная эмиграция?</a:t>
            </a:r>
          </a:p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вербовка фермеров (специфические климатические условия)</a:t>
            </a:r>
          </a:p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вербовка рабочих, особенно для строительства железных дорог</a:t>
            </a:r>
          </a:p>
        </p:txBody>
      </p:sp>
      <p:sp>
        <p:nvSpPr>
          <p:cNvPr id="218" name="Волны эмиграции…"/>
          <p:cNvSpPr txBox="1">
            <a:spLocks noGrp="1"/>
          </p:cNvSpPr>
          <p:nvPr>
            <p:ph type="title"/>
          </p:nvPr>
        </p:nvSpPr>
        <p:spPr>
          <a:xfrm>
            <a:off x="808672" y="737670"/>
            <a:ext cx="5346701" cy="1853448"/>
          </a:xfrm>
          <a:prstGeom prst="rect">
            <a:avLst/>
          </a:prstGeom>
        </p:spPr>
        <p:txBody>
          <a:bodyPr/>
          <a:lstStyle/>
          <a:p>
            <a:pPr defTabSz="236795">
              <a:defRPr sz="3648" spc="36"/>
            </a:pPr>
            <a:r>
              <a:t>Волны эмиграции</a:t>
            </a:r>
          </a:p>
          <a:p>
            <a:pPr defTabSz="236795">
              <a:defRPr sz="3648" spc="36"/>
            </a:pPr>
            <a:r>
              <a:t>первой половины XX века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41133"/>
          </a:blip>
          <a:srcRect b="8290"/>
          <a:stretch>
            <a:fillRect/>
          </a:stretch>
        </p:blipFill>
        <p:spPr>
          <a:xfrm>
            <a:off x="514313" y="1029042"/>
            <a:ext cx="11976332" cy="77982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белая эмиграция - после революции 1917 г и Гражданской войны…"/>
          <p:cNvSpPr txBox="1">
            <a:spLocks noGrp="1"/>
          </p:cNvSpPr>
          <p:nvPr>
            <p:ph type="body" sz="half" idx="1"/>
          </p:nvPr>
        </p:nvSpPr>
        <p:spPr>
          <a:xfrm>
            <a:off x="704978" y="2831751"/>
            <a:ext cx="7539825" cy="5878576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белая эмиграция - после революции 1917 г и Гражданской войны</a:t>
            </a:r>
          </a:p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специфика пути в Канаду</a:t>
            </a:r>
          </a:p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волна белой эмиграции из Китая</a:t>
            </a:r>
          </a:p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враждебные отношения с предыдущими «волнами»</a:t>
            </a:r>
          </a:p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отсутствие единой русской общины и диаспоры</a:t>
            </a:r>
          </a:p>
          <a:p>
            <a:pPr>
              <a:buBlip>
                <a:blip r:embed="rId3"/>
              </a:buBlip>
              <a:defRPr>
                <a:solidFill>
                  <a:srgbClr val="424242"/>
                </a:solidFill>
              </a:defRPr>
            </a:pPr>
            <a:r>
              <a:t>различия между поколениями эмигрантов</a:t>
            </a:r>
          </a:p>
        </p:txBody>
      </p:sp>
      <p:sp>
        <p:nvSpPr>
          <p:cNvPr id="222" name="Волны эмиграции…"/>
          <p:cNvSpPr txBox="1">
            <a:spLocks noGrp="1"/>
          </p:cNvSpPr>
          <p:nvPr>
            <p:ph type="title"/>
          </p:nvPr>
        </p:nvSpPr>
        <p:spPr>
          <a:xfrm>
            <a:off x="808672" y="737670"/>
            <a:ext cx="5346701" cy="1853448"/>
          </a:xfrm>
          <a:prstGeom prst="rect">
            <a:avLst/>
          </a:prstGeom>
        </p:spPr>
        <p:txBody>
          <a:bodyPr/>
          <a:lstStyle/>
          <a:p>
            <a:pPr defTabSz="236795">
              <a:defRPr sz="3648" spc="36"/>
            </a:pPr>
            <a:r>
              <a:t>Волны эмиграции</a:t>
            </a:r>
          </a:p>
          <a:p>
            <a:pPr defTabSz="236795">
              <a:defRPr sz="3648" spc="36"/>
            </a:pPr>
            <a:r>
              <a:t>первой половины XX века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55611"/>
          </a:blip>
          <a:stretch>
            <a:fillRect/>
          </a:stretch>
        </p:blipFill>
        <p:spPr>
          <a:xfrm>
            <a:off x="593966" y="977233"/>
            <a:ext cx="11816868" cy="779913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репатрианты и «перемещенные лица»…"/>
          <p:cNvSpPr txBox="1">
            <a:spLocks noGrp="1"/>
          </p:cNvSpPr>
          <p:nvPr>
            <p:ph type="body" sz="quarter" idx="1"/>
          </p:nvPr>
        </p:nvSpPr>
        <p:spPr>
          <a:xfrm>
            <a:off x="721562" y="3166618"/>
            <a:ext cx="6499817" cy="3420364"/>
          </a:xfrm>
          <a:prstGeom prst="rect">
            <a:avLst/>
          </a:prstGeom>
        </p:spPr>
        <p:txBody>
          <a:bodyPr/>
          <a:lstStyle/>
          <a:p>
            <a:pPr marL="361695" indent="-361695" defTabSz="225055">
              <a:spcBef>
                <a:spcPts val="2100"/>
              </a:spcBef>
              <a:buBlip>
                <a:blip r:embed="rId3"/>
              </a:buBlip>
              <a:defRPr sz="3115" spc="31">
                <a:solidFill>
                  <a:srgbClr val="424242"/>
                </a:solidFill>
              </a:defRPr>
            </a:pPr>
            <a:r>
              <a:t>репатрианты и «перемещенные лица»</a:t>
            </a:r>
          </a:p>
          <a:p>
            <a:pPr marL="361695" indent="-361695" defTabSz="225055">
              <a:spcBef>
                <a:spcPts val="2100"/>
              </a:spcBef>
              <a:buBlip>
                <a:blip r:embed="rId3"/>
              </a:buBlip>
              <a:defRPr sz="3115" spc="31">
                <a:solidFill>
                  <a:srgbClr val="424242"/>
                </a:solidFill>
              </a:defRPr>
            </a:pPr>
            <a:r>
              <a:t>«еврейская» эмиграция 70-80-х годов</a:t>
            </a:r>
          </a:p>
          <a:p>
            <a:pPr marL="361695" indent="-361695" defTabSz="225055">
              <a:spcBef>
                <a:spcPts val="2100"/>
              </a:spcBef>
              <a:buBlip>
                <a:blip r:embed="rId3"/>
              </a:buBlip>
              <a:defRPr sz="3115" spc="31">
                <a:solidFill>
                  <a:srgbClr val="424242"/>
                </a:solidFill>
              </a:defRPr>
            </a:pPr>
            <a:r>
              <a:t>Михаил Барышников</a:t>
            </a:r>
          </a:p>
        </p:txBody>
      </p:sp>
      <p:sp>
        <p:nvSpPr>
          <p:cNvPr id="226" name="Волны эмиграции…"/>
          <p:cNvSpPr txBox="1">
            <a:spLocks noGrp="1"/>
          </p:cNvSpPr>
          <p:nvPr>
            <p:ph type="title"/>
          </p:nvPr>
        </p:nvSpPr>
        <p:spPr>
          <a:xfrm>
            <a:off x="808672" y="737670"/>
            <a:ext cx="5346701" cy="1853448"/>
          </a:xfrm>
          <a:prstGeom prst="rect">
            <a:avLst/>
          </a:prstGeom>
        </p:spPr>
        <p:txBody>
          <a:bodyPr/>
          <a:lstStyle/>
          <a:p>
            <a:pPr defTabSz="236795">
              <a:defRPr sz="3648" spc="36"/>
            </a:pPr>
            <a:r>
              <a:t>Волны эмиграции</a:t>
            </a:r>
          </a:p>
          <a:p>
            <a:pPr defTabSz="236795">
              <a:defRPr sz="3648" spc="36"/>
            </a:pPr>
            <a:r>
              <a:t>второй половины XX века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475904" y="361730"/>
            <a:ext cx="5699826" cy="9293982"/>
          </a:xfrm>
          <a:prstGeom prst="rect">
            <a:avLst/>
          </a:prstGeom>
        </p:spPr>
      </p:pic>
      <p:pic>
        <p:nvPicPr>
          <p:cNvPr id="22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614" y="379454"/>
            <a:ext cx="5614195" cy="4625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960" y="5121621"/>
            <a:ext cx="3477504" cy="4506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6712" y="1743321"/>
            <a:ext cx="12165497" cy="4842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28" normalizeH="0" baseline="0" dirty="0" smtClean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sym typeface="Avenir Next Medium"/>
              </a:rPr>
              <a:t>Здесь был показан</a:t>
            </a:r>
            <a:r>
              <a:rPr kumimoji="0" lang="ru-RU" sz="4400" b="0" i="0" u="none" strike="noStrike" cap="none" spc="28" normalizeH="0" dirty="0" smtClean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sym typeface="Avenir Next Medium"/>
              </a:rPr>
              <a:t> танец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/>
              <a:t>Барышникова на песню Высоцкого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/>
              <a:t>(фрагмент кинофильма «Белые ночи»),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/>
              <a:t>посмотрите его по ссылке:</a:t>
            </a:r>
          </a:p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4400" dirty="0" smtClean="0"/>
          </a:p>
          <a:p>
            <a:r>
              <a:rPr lang="en-US" sz="4400" dirty="0">
                <a:hlinkClick r:id="rId2"/>
              </a:rPr>
              <a:t>https://</a:t>
            </a:r>
            <a:r>
              <a:rPr lang="en-US" sz="4400" dirty="0" smtClean="0">
                <a:hlinkClick r:id="rId2"/>
              </a:rPr>
              <a:t>youtu.be/9i1TPRneBHk</a:t>
            </a:r>
            <a:endParaRPr lang="ru-RU" sz="4400" dirty="0" smtClean="0"/>
          </a:p>
          <a:p>
            <a:endParaRPr kumimoji="0" lang="ru-RU" sz="4400" b="0" i="0" u="none" strike="noStrike" cap="none" spc="28" normalizeH="0" baseline="0" dirty="0">
              <a:ln>
                <a:noFill/>
              </a:ln>
              <a:solidFill>
                <a:schemeClr val="accent1">
                  <a:satOff val="74278"/>
                  <a:lumOff val="-33241"/>
                </a:schemeClr>
              </a:solidFill>
              <a:effectLst/>
              <a:uFillTx/>
              <a:sym typeface="Avenir Next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Канадская политика мультикультурализма подразумевает, что культурные особенности каждой национальной группы должны быть сохранены.…"/>
          <p:cNvSpPr txBox="1">
            <a:spLocks noGrp="1"/>
          </p:cNvSpPr>
          <p:nvPr>
            <p:ph type="body" sz="half" idx="1"/>
          </p:nvPr>
        </p:nvSpPr>
        <p:spPr>
          <a:xfrm>
            <a:off x="7077176" y="976511"/>
            <a:ext cx="5346701" cy="7734538"/>
          </a:xfrm>
          <a:prstGeom prst="rect">
            <a:avLst/>
          </a:prstGeom>
        </p:spPr>
        <p:txBody>
          <a:bodyPr/>
          <a:lstStyle/>
          <a:p>
            <a:pPr marL="239775" indent="-239775" defTabSz="149193">
              <a:spcBef>
                <a:spcPts val="1400"/>
              </a:spcBef>
              <a:buBlip>
                <a:blip r:embed="rId2"/>
              </a:buBlip>
              <a:defRPr sz="2300" spc="23"/>
            </a:pPr>
            <a:r>
              <a:t>Канадская политика мультикультурализма подразумевает, что культурные особенности каждой национальной группы должны быть сохранены. </a:t>
            </a:r>
          </a:p>
          <a:p>
            <a:pPr marL="389635" indent="-389635" defTabSz="149193">
              <a:spcBef>
                <a:spcPts val="1400"/>
              </a:spcBef>
              <a:buBlip>
                <a:blip r:embed="rId2"/>
              </a:buBlip>
              <a:defRPr sz="1416" spc="14"/>
            </a:pPr>
            <a:r>
              <a:rPr sz="2300" spc="23"/>
              <a:t>Таким образом Канада приветствует проведение национальных праздников, акций и культурных программ. </a:t>
            </a:r>
          </a:p>
          <a:p>
            <a:pPr marL="389635" indent="-389635" defTabSz="149193">
              <a:spcBef>
                <a:spcPts val="1400"/>
              </a:spcBef>
              <a:buBlip>
                <a:blip r:embed="rId2"/>
              </a:buBlip>
              <a:defRPr sz="1416" spc="14"/>
            </a:pPr>
            <a:r>
              <a:rPr sz="2300" spc="23"/>
              <a:t>Такое отношение властей к укреплению национальной идентичности выгодно отличает Канаду от других стран и предоставляет особые возможности по взаимодействию других стран со своими диаспорами в Канаде.</a:t>
            </a:r>
            <a:r>
              <a:t> </a:t>
            </a:r>
          </a:p>
        </p:txBody>
      </p:sp>
      <p:pic>
        <p:nvPicPr>
          <p:cNvPr id="235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374094" y="2895551"/>
            <a:ext cx="6215690" cy="3962503"/>
          </a:xfrm>
          <a:prstGeom prst="rect">
            <a:avLst/>
          </a:prstGeom>
        </p:spPr>
      </p:pic>
      <p:sp>
        <p:nvSpPr>
          <p:cNvPr id="236" name="Современная эмиграция в канаде"/>
          <p:cNvSpPr txBox="1">
            <a:spLocks noGrp="1"/>
          </p:cNvSpPr>
          <p:nvPr>
            <p:ph type="title"/>
          </p:nvPr>
        </p:nvSpPr>
        <p:spPr>
          <a:xfrm>
            <a:off x="808672" y="737670"/>
            <a:ext cx="5346701" cy="1220206"/>
          </a:xfrm>
          <a:prstGeom prst="rect">
            <a:avLst/>
          </a:prstGeom>
        </p:spPr>
        <p:txBody>
          <a:bodyPr/>
          <a:lstStyle>
            <a:lvl1pPr defTabSz="216024">
              <a:defRPr sz="3328" spc="33"/>
            </a:lvl1pPr>
          </a:lstStyle>
          <a:p>
            <a:r>
              <a:t>Современная эмиграция в канаде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Духоборы (конец XIX века)…"/>
          <p:cNvSpPr txBox="1">
            <a:spLocks noGrp="1"/>
          </p:cNvSpPr>
          <p:nvPr>
            <p:ph type="body" sz="half" idx="1"/>
          </p:nvPr>
        </p:nvSpPr>
        <p:spPr>
          <a:xfrm>
            <a:off x="808672" y="2467200"/>
            <a:ext cx="5346701" cy="5694118"/>
          </a:xfrm>
          <a:prstGeom prst="rect">
            <a:avLst/>
          </a:prstGeom>
        </p:spPr>
        <p:txBody>
          <a:bodyPr/>
          <a:lstStyle/>
          <a:p>
            <a:pPr marL="402336" indent="-402336" defTabSz="250342">
              <a:spcBef>
                <a:spcPts val="2300"/>
              </a:spcBef>
              <a:buBlip>
                <a:blip r:embed="rId2"/>
              </a:buBlip>
              <a:defRPr sz="2376" spc="23"/>
            </a:pPr>
            <a:r>
              <a:t>Духоборы (конец XIX века)</a:t>
            </a:r>
          </a:p>
          <a:p>
            <a:pPr marL="402336" indent="-402336" defTabSz="250342">
              <a:spcBef>
                <a:spcPts val="2300"/>
              </a:spcBef>
              <a:buBlip>
                <a:blip r:embed="rId2"/>
              </a:buBlip>
              <a:defRPr sz="2376" spc="23"/>
            </a:pPr>
            <a:r>
              <a:t>1900-х по 1920-е трудовая эмиграция</a:t>
            </a:r>
          </a:p>
          <a:p>
            <a:pPr marL="402336" indent="-402336" defTabSz="250342">
              <a:spcBef>
                <a:spcPts val="2300"/>
              </a:spcBef>
              <a:buBlip>
                <a:blip r:embed="rId2"/>
              </a:buBlip>
              <a:defRPr sz="2376" spc="23"/>
            </a:pPr>
            <a:r>
              <a:t>после 1917 г. белая эмиграция</a:t>
            </a:r>
          </a:p>
          <a:p>
            <a:pPr marL="402336" indent="-402336" defTabSz="250342">
              <a:spcBef>
                <a:spcPts val="2300"/>
              </a:spcBef>
              <a:buBlip>
                <a:blip r:embed="rId2"/>
              </a:buBlip>
              <a:defRPr sz="2376" spc="23"/>
            </a:pPr>
            <a:r>
              <a:t>послевоенная эмиграция из СССР («перемещенные лица»)</a:t>
            </a:r>
          </a:p>
          <a:p>
            <a:pPr marL="402336" indent="-402336" defTabSz="250342">
              <a:spcBef>
                <a:spcPts val="2300"/>
              </a:spcBef>
              <a:buBlip>
                <a:blip r:embed="rId2"/>
              </a:buBlip>
              <a:defRPr sz="2376" spc="23"/>
            </a:pPr>
            <a:r>
              <a:t>1970-80-е гг - антисоветская эмиграция. Барышников</a:t>
            </a:r>
          </a:p>
          <a:p>
            <a:pPr marL="402336" indent="-402336" defTabSz="250342">
              <a:spcBef>
                <a:spcPts val="2300"/>
              </a:spcBef>
              <a:buBlip>
                <a:blip r:embed="rId2"/>
              </a:buBlip>
              <a:defRPr sz="2376" spc="23"/>
            </a:pPr>
            <a:r>
              <a:t>постсоветская волна </a:t>
            </a:r>
          </a:p>
        </p:txBody>
      </p:sp>
      <p:pic>
        <p:nvPicPr>
          <p:cNvPr id="183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8066" r="14159"/>
          <a:stretch>
            <a:fillRect/>
          </a:stretch>
        </p:blipFill>
        <p:spPr>
          <a:xfrm>
            <a:off x="6498316" y="1885950"/>
            <a:ext cx="5981700" cy="5981700"/>
          </a:xfrm>
          <a:prstGeom prst="rect">
            <a:avLst/>
          </a:prstGeom>
        </p:spPr>
      </p:pic>
      <p:sp>
        <p:nvSpPr>
          <p:cNvPr id="184" name="Этапы эмиграции"/>
          <p:cNvSpPr txBox="1">
            <a:spLocks noGrp="1"/>
          </p:cNvSpPr>
          <p:nvPr>
            <p:ph type="title"/>
          </p:nvPr>
        </p:nvSpPr>
        <p:spPr>
          <a:xfrm>
            <a:off x="812800" y="1016000"/>
            <a:ext cx="5346700" cy="1457724"/>
          </a:xfrm>
          <a:prstGeom prst="rect">
            <a:avLst/>
          </a:prstGeom>
        </p:spPr>
        <p:txBody>
          <a:bodyPr/>
          <a:lstStyle>
            <a:lvl1pPr defTabSz="286647">
              <a:defRPr sz="4140" spc="41"/>
            </a:lvl1pPr>
          </a:lstStyle>
          <a:p>
            <a:r>
              <a:t>Этапы эмиграции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современная эмиграция в канаду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61721">
              <a:defRPr sz="4032" spc="40"/>
            </a:lvl1pPr>
          </a:lstStyle>
          <a:p>
            <a:r>
              <a:t>современная эмиграция в канаду</a:t>
            </a:r>
          </a:p>
        </p:txBody>
      </p:sp>
      <p:pic>
        <p:nvPicPr>
          <p:cNvPr id="239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25" y="1769953"/>
            <a:ext cx="8175350" cy="6808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взаимодействие на государственном уровне…"/>
          <p:cNvSpPr txBox="1">
            <a:spLocks noGrp="1"/>
          </p:cNvSpPr>
          <p:nvPr>
            <p:ph type="body" sz="half" idx="1"/>
          </p:nvPr>
        </p:nvSpPr>
        <p:spPr>
          <a:xfrm>
            <a:off x="7077176" y="976511"/>
            <a:ext cx="5346701" cy="7734538"/>
          </a:xfrm>
          <a:prstGeom prst="rect">
            <a:avLst/>
          </a:prstGeom>
        </p:spPr>
        <p:txBody>
          <a:bodyPr/>
          <a:lstStyle/>
          <a:p>
            <a:pPr marL="353568" indent="-353568" defTabSz="219997">
              <a:spcBef>
                <a:spcPts val="2000"/>
              </a:spcBef>
              <a:buBlip>
                <a:blip r:embed="rId2"/>
              </a:buBlip>
              <a:defRPr sz="3393" spc="33"/>
            </a:pPr>
            <a:r>
              <a:t> взаимодействие на государственном уровне</a:t>
            </a:r>
          </a:p>
          <a:p>
            <a:pPr marL="574548" indent="-574548" defTabSz="219997">
              <a:spcBef>
                <a:spcPts val="2000"/>
              </a:spcBef>
              <a:buBlip>
                <a:blip r:embed="rId2"/>
              </a:buBlip>
              <a:defRPr sz="2088" spc="20"/>
            </a:pPr>
            <a:r>
              <a:rPr sz="3393" spc="33"/>
              <a:t> акции «Тотальный диктант», «Бессмертный полк» и другие</a:t>
            </a:r>
          </a:p>
          <a:p>
            <a:pPr marL="574548" indent="-574548" defTabSz="219997">
              <a:spcBef>
                <a:spcPts val="2000"/>
              </a:spcBef>
              <a:buBlip>
                <a:blip r:embed="rId2"/>
              </a:buBlip>
              <a:defRPr sz="2088" spc="20"/>
            </a:pPr>
            <a:r>
              <a:rPr sz="3393" spc="33"/>
              <a:t> русские клубы, школы, сайты</a:t>
            </a:r>
          </a:p>
          <a:p>
            <a:pPr marL="574548" indent="-574548" defTabSz="219997">
              <a:spcBef>
                <a:spcPts val="2000"/>
              </a:spcBef>
              <a:buBlip>
                <a:blip r:embed="rId2"/>
              </a:buBlip>
              <a:defRPr sz="2088" spc="20"/>
            </a:pPr>
            <a:r>
              <a:rPr sz="3393" spc="33"/>
              <a:t> блоги и компании по переезду в Канаду</a:t>
            </a:r>
          </a:p>
        </p:txBody>
      </p:sp>
      <p:pic>
        <p:nvPicPr>
          <p:cNvPr id="242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68" r="68"/>
          <a:stretch>
            <a:fillRect/>
          </a:stretch>
        </p:blipFill>
        <p:spPr>
          <a:xfrm>
            <a:off x="374094" y="2892821"/>
            <a:ext cx="6215690" cy="3967962"/>
          </a:xfrm>
          <a:prstGeom prst="rect">
            <a:avLst/>
          </a:prstGeom>
        </p:spPr>
      </p:pic>
      <p:sp>
        <p:nvSpPr>
          <p:cNvPr id="243" name="Современная эмиграция в канаде"/>
          <p:cNvSpPr txBox="1">
            <a:spLocks noGrp="1"/>
          </p:cNvSpPr>
          <p:nvPr>
            <p:ph type="title"/>
          </p:nvPr>
        </p:nvSpPr>
        <p:spPr>
          <a:xfrm>
            <a:off x="808672" y="737670"/>
            <a:ext cx="5346701" cy="1220206"/>
          </a:xfrm>
          <a:prstGeom prst="rect">
            <a:avLst/>
          </a:prstGeom>
        </p:spPr>
        <p:txBody>
          <a:bodyPr/>
          <a:lstStyle>
            <a:lvl1pPr defTabSz="216024">
              <a:defRPr sz="3328" spc="33"/>
            </a:lvl1pPr>
          </a:lstStyle>
          <a:p>
            <a:r>
              <a:rPr dirty="0" err="1"/>
              <a:t>Современная</a:t>
            </a:r>
            <a:r>
              <a:rPr dirty="0"/>
              <a:t> </a:t>
            </a:r>
            <a:r>
              <a:rPr dirty="0" err="1"/>
              <a:t>эмиграция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канад</a:t>
            </a:r>
            <a:r>
              <a:rPr lang="ru-RU" dirty="0"/>
              <a:t>У</a:t>
            </a:r>
            <a:endParaRPr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Канада отдает предпочтение дипломированным специалистам. При этом активно борется с нелегалами. Для страны выгодно, чтобы профессионалы работали официально и платили налоги. Наиболее востребованными считаются:…"/>
          <p:cNvSpPr txBox="1">
            <a:spLocks noGrp="1"/>
          </p:cNvSpPr>
          <p:nvPr>
            <p:ph type="body" idx="1"/>
          </p:nvPr>
        </p:nvSpPr>
        <p:spPr>
          <a:xfrm>
            <a:off x="437678" y="1963592"/>
            <a:ext cx="11986199" cy="6747457"/>
          </a:xfrm>
          <a:prstGeom prst="rect">
            <a:avLst/>
          </a:prstGeom>
        </p:spPr>
        <p:txBody>
          <a:bodyPr/>
          <a:lstStyle/>
          <a:p>
            <a:pPr marL="211327" indent="-211327" defTabSz="131492">
              <a:spcBef>
                <a:spcPts val="1200"/>
              </a:spcBef>
              <a:buBlip>
                <a:blip r:embed="rId2"/>
              </a:buBlip>
              <a:defRPr sz="2027" spc="20"/>
            </a:pPr>
            <a:r>
              <a:t> Канада отдает предпочтение дипломированным специалистам. При этом активно борется с нелегалами. Для страны выгодно, чтобы профессионалы работали официально и платили налоги. Наиболее востребованными считаются:</a:t>
            </a:r>
          </a:p>
          <a:p>
            <a:pPr marL="211327" indent="-211327" defTabSz="131492">
              <a:spcBef>
                <a:spcPts val="1200"/>
              </a:spcBef>
              <a:buBlip>
                <a:blip r:embed="rId2"/>
              </a:buBlip>
              <a:defRPr sz="2027" spc="20"/>
            </a:pPr>
            <a:r>
              <a:t>работники IT-сферы;</a:t>
            </a:r>
          </a:p>
          <a:p>
            <a:pPr marL="211327" indent="-211327" defTabSz="131492">
              <a:spcBef>
                <a:spcPts val="1200"/>
              </a:spcBef>
              <a:buBlip>
                <a:blip r:embed="rId2"/>
              </a:buBlip>
              <a:defRPr sz="2027" spc="20"/>
            </a:pPr>
            <a:r>
              <a:t>медицинский персонал;</a:t>
            </a:r>
          </a:p>
          <a:p>
            <a:pPr marL="211327" indent="-211327" defTabSz="131492">
              <a:spcBef>
                <a:spcPts val="1200"/>
              </a:spcBef>
              <a:buBlip>
                <a:blip r:embed="rId2"/>
              </a:buBlip>
              <a:defRPr sz="2027" spc="20"/>
            </a:pPr>
            <a:r>
              <a:t>инженеры;</a:t>
            </a:r>
          </a:p>
          <a:p>
            <a:pPr marL="211327" indent="-211327" defTabSz="131492">
              <a:spcBef>
                <a:spcPts val="1200"/>
              </a:spcBef>
              <a:buBlip>
                <a:blip r:embed="rId2"/>
              </a:buBlip>
              <a:defRPr sz="2027" spc="20"/>
            </a:pPr>
            <a:r>
              <a:t>научные сотрудники;</a:t>
            </a:r>
          </a:p>
          <a:p>
            <a:pPr marL="211327" indent="-211327" defTabSz="131492">
              <a:spcBef>
                <a:spcPts val="1200"/>
              </a:spcBef>
              <a:buBlip>
                <a:blip r:embed="rId2"/>
              </a:buBlip>
              <a:defRPr sz="2027" spc="20"/>
            </a:pPr>
            <a:r>
              <a:t>учителя;</a:t>
            </a:r>
          </a:p>
          <a:p>
            <a:pPr marL="211327" indent="-211327" defTabSz="131492">
              <a:spcBef>
                <a:spcPts val="1200"/>
              </a:spcBef>
              <a:buBlip>
                <a:blip r:embed="rId2"/>
              </a:buBlip>
              <a:defRPr sz="2027" spc="20"/>
            </a:pPr>
            <a:r>
              <a:t>менеджеры и управляющие, включая топ-менеджемент и др.</a:t>
            </a:r>
          </a:p>
          <a:p>
            <a:pPr marL="211327" indent="-211327" defTabSz="131492">
              <a:spcBef>
                <a:spcPts val="1200"/>
              </a:spcBef>
              <a:buBlip>
                <a:blip r:embed="rId2"/>
              </a:buBlip>
              <a:defRPr sz="2027" spc="20"/>
            </a:pPr>
            <a:r>
              <a:t>Также на некоторые иммиграционные программы с возможностью выдачи вида на жительства могут рассчитывать низкоквалифицированные работники. Например, сборщики урожая, уборщики, официанты, водители и так далее. В особую категорию выходит ухаживающий персонал.</a:t>
            </a:r>
          </a:p>
          <a:p>
            <a:pPr marL="211327" indent="-211327" defTabSz="131492">
              <a:spcBef>
                <a:spcPts val="1200"/>
              </a:spcBef>
              <a:buBlip>
                <a:blip r:embed="rId2"/>
              </a:buBlip>
              <a:defRPr sz="2027" spc="20"/>
            </a:pPr>
            <a:r>
              <a:t>Также есть возможность переехать в Канаду на ПМЖ после учебы в одном из аккредитованных учреждений.</a:t>
            </a:r>
          </a:p>
        </p:txBody>
      </p:sp>
      <p:sp>
        <p:nvSpPr>
          <p:cNvPr id="246" name="Современная эмиграция в канаде"/>
          <p:cNvSpPr txBox="1">
            <a:spLocks noGrp="1"/>
          </p:cNvSpPr>
          <p:nvPr>
            <p:ph type="title"/>
          </p:nvPr>
        </p:nvSpPr>
        <p:spPr>
          <a:xfrm>
            <a:off x="808672" y="737670"/>
            <a:ext cx="5346701" cy="1220206"/>
          </a:xfrm>
          <a:prstGeom prst="rect">
            <a:avLst/>
          </a:prstGeom>
        </p:spPr>
        <p:txBody>
          <a:bodyPr/>
          <a:lstStyle>
            <a:lvl1pPr defTabSz="216024">
              <a:defRPr sz="3328" spc="33"/>
            </a:lvl1pPr>
          </a:lstStyle>
          <a:p>
            <a:r>
              <a:rPr dirty="0" err="1"/>
              <a:t>Современная</a:t>
            </a:r>
            <a:r>
              <a:rPr dirty="0"/>
              <a:t> </a:t>
            </a:r>
            <a:r>
              <a:rPr dirty="0" err="1"/>
              <a:t>эмиграция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канад</a:t>
            </a:r>
            <a:r>
              <a:rPr lang="ru-RU" dirty="0"/>
              <a:t>У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269AC8-1AA5-F448-BFE5-ABE1C67AB3D6}"/>
              </a:ext>
            </a:extLst>
          </p:cNvPr>
          <p:cNvSpPr txBox="1"/>
          <p:nvPr/>
        </p:nvSpPr>
        <p:spPr>
          <a:xfrm>
            <a:off x="5633192" y="1471662"/>
            <a:ext cx="10265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5287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28" normalizeH="0" baseline="0" dirty="0">
              <a:ln>
                <a:noFill/>
              </a:ln>
              <a:solidFill>
                <a:schemeClr val="accent1">
                  <a:satOff val="74278"/>
                  <a:lumOff val="-33241"/>
                </a:schemeClr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русская религиозная секта («борцы за дух»)…"/>
          <p:cNvSpPr txBox="1">
            <a:spLocks noGrp="1"/>
          </p:cNvSpPr>
          <p:nvPr>
            <p:ph type="body" sz="half" idx="1"/>
          </p:nvPr>
        </p:nvSpPr>
        <p:spPr>
          <a:xfrm>
            <a:off x="808672" y="1937512"/>
            <a:ext cx="5346701" cy="6867471"/>
          </a:xfrm>
          <a:prstGeom prst="rect">
            <a:avLst/>
          </a:prstGeom>
        </p:spPr>
        <p:txBody>
          <a:bodyPr/>
          <a:lstStyle/>
          <a:p>
            <a:pPr marL="361695" indent="-361695" defTabSz="225055">
              <a:spcBef>
                <a:spcPts val="2100"/>
              </a:spcBef>
              <a:buBlip>
                <a:blip r:embed="rId2"/>
              </a:buBlip>
              <a:defRPr sz="2136" spc="21"/>
            </a:pPr>
            <a:r>
              <a:t>русская религиозная секта («борцы за дух»)</a:t>
            </a:r>
          </a:p>
          <a:p>
            <a:pPr marL="361695" indent="-361695" defTabSz="225055">
              <a:spcBef>
                <a:spcPts val="2100"/>
              </a:spcBef>
              <a:buBlip>
                <a:blip r:embed="rId2"/>
              </a:buBlip>
              <a:defRPr sz="2136" spc="21"/>
            </a:pPr>
            <a:r>
              <a:t>существовала с конца XVIII века</a:t>
            </a:r>
          </a:p>
          <a:p>
            <a:pPr marL="361695" indent="-361695" defTabSz="225055">
              <a:spcBef>
                <a:spcPts val="2100"/>
              </a:spcBef>
              <a:buBlip>
                <a:blip r:embed="rId2"/>
              </a:buBlip>
              <a:defRPr sz="2136" spc="21"/>
            </a:pPr>
            <a:r>
              <a:t>отрицание церкви </a:t>
            </a:r>
          </a:p>
          <a:p>
            <a:pPr marL="361695" indent="-361695" defTabSz="225055">
              <a:spcBef>
                <a:spcPts val="2100"/>
              </a:spcBef>
              <a:buBlip>
                <a:blip r:embed="rId2"/>
              </a:buBlip>
              <a:defRPr sz="2136" spc="21"/>
            </a:pPr>
            <a:r>
              <a:t>отрицание обрядов и таинств, крестов и священнослужителей</a:t>
            </a:r>
          </a:p>
          <a:p>
            <a:pPr marL="361695" indent="-361695" defTabSz="225055">
              <a:spcBef>
                <a:spcPts val="2100"/>
              </a:spcBef>
              <a:buBlip>
                <a:blip r:embed="rId2"/>
              </a:buBlip>
              <a:defRPr sz="2136" spc="21"/>
            </a:pPr>
            <a:r>
              <a:t> отрицание государства и законов</a:t>
            </a:r>
          </a:p>
          <a:p>
            <a:pPr marL="361695" indent="-361695" defTabSz="225055">
              <a:spcBef>
                <a:spcPts val="2100"/>
              </a:spcBef>
              <a:buBlip>
                <a:blip r:embed="rId2"/>
              </a:buBlip>
              <a:defRPr sz="2136" spc="21"/>
            </a:pPr>
            <a:r>
              <a:t>Все, кто верит и живет по законам Божьим, обходятся без войн и убийств </a:t>
            </a:r>
          </a:p>
          <a:p>
            <a:pPr marL="361695" indent="-361695" defTabSz="225055">
              <a:spcBef>
                <a:spcPts val="2100"/>
              </a:spcBef>
              <a:buBlip>
                <a:blip r:embed="rId2"/>
              </a:buBlip>
              <a:defRPr sz="2136" spc="21"/>
            </a:pPr>
            <a:r>
              <a:t>Зло человек может победить только силой духа, верой в божественную силу</a:t>
            </a:r>
          </a:p>
        </p:txBody>
      </p:sp>
      <p:pic>
        <p:nvPicPr>
          <p:cNvPr id="187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5598" r="13428"/>
          <a:stretch>
            <a:fillRect/>
          </a:stretch>
        </p:blipFill>
        <p:spPr>
          <a:xfrm>
            <a:off x="6155795" y="2197972"/>
            <a:ext cx="6658833" cy="5981700"/>
          </a:xfrm>
          <a:prstGeom prst="rect">
            <a:avLst/>
          </a:prstGeom>
        </p:spPr>
      </p:pic>
      <p:sp>
        <p:nvSpPr>
          <p:cNvPr id="188" name="Духоборы"/>
          <p:cNvSpPr txBox="1">
            <a:spLocks noGrp="1"/>
          </p:cNvSpPr>
          <p:nvPr>
            <p:ph type="title"/>
          </p:nvPr>
        </p:nvSpPr>
        <p:spPr>
          <a:xfrm>
            <a:off x="808672" y="737670"/>
            <a:ext cx="5346701" cy="1220206"/>
          </a:xfrm>
          <a:prstGeom prst="rect">
            <a:avLst/>
          </a:prstGeom>
        </p:spPr>
        <p:txBody>
          <a:bodyPr/>
          <a:lstStyle/>
          <a:p>
            <a:r>
              <a:t>Духоборы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гонения и переселения в России…"/>
          <p:cNvSpPr txBox="1">
            <a:spLocks noGrp="1"/>
          </p:cNvSpPr>
          <p:nvPr>
            <p:ph type="body" sz="half" idx="1"/>
          </p:nvPr>
        </p:nvSpPr>
        <p:spPr>
          <a:xfrm>
            <a:off x="808672" y="1937512"/>
            <a:ext cx="5346701" cy="5878576"/>
          </a:xfrm>
          <a:prstGeom prst="rect">
            <a:avLst/>
          </a:prstGeom>
        </p:spPr>
        <p:txBody>
          <a:bodyPr/>
          <a:lstStyle/>
          <a:p>
            <a:pPr marL="382015" indent="-382015" defTabSz="237698">
              <a:spcBef>
                <a:spcPts val="2200"/>
              </a:spcBef>
              <a:buBlip>
                <a:blip r:embed="rId2"/>
              </a:buBlip>
              <a:defRPr sz="2256" spc="22"/>
            </a:pPr>
            <a:r>
              <a:t>гонения и переселения в России</a:t>
            </a:r>
          </a:p>
          <a:p>
            <a:pPr marL="382015" indent="-382015" defTabSz="237698">
              <a:spcBef>
                <a:spcPts val="2200"/>
              </a:spcBef>
              <a:buBlip>
                <a:blip r:embed="rId2"/>
              </a:buBlip>
              <a:defRPr sz="2256" spc="22"/>
            </a:pPr>
            <a:r>
              <a:t>духоборы в Грузии и инцидент 1895 года</a:t>
            </a:r>
          </a:p>
          <a:p>
            <a:pPr marL="382015" indent="-382015" defTabSz="237698">
              <a:spcBef>
                <a:spcPts val="2200"/>
              </a:spcBef>
              <a:buBlip>
                <a:blip r:embed="rId2"/>
              </a:buBlip>
              <a:defRPr sz="2256" spc="22"/>
            </a:pPr>
            <a:r>
              <a:t>В декабре 1898 и июне 1899 гг. 7,5 тыс. духоборов на пароходах переселились в Канаду, став представителями первой волны русской иммиграции </a:t>
            </a:r>
          </a:p>
          <a:p>
            <a:pPr marL="382015" indent="-382015" defTabSz="237698">
              <a:spcBef>
                <a:spcPts val="2200"/>
              </a:spcBef>
              <a:buBlip>
                <a:blip r:embed="rId2"/>
              </a:buBlip>
              <a:defRPr sz="2256" spc="22"/>
            </a:pPr>
            <a:r>
              <a:t>«лучшие фермеры России и идеальные иммигранты» (Л. Толстой)</a:t>
            </a:r>
          </a:p>
        </p:txBody>
      </p:sp>
      <p:pic>
        <p:nvPicPr>
          <p:cNvPr id="191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6245" r="6245"/>
          <a:stretch>
            <a:fillRect/>
          </a:stretch>
        </p:blipFill>
        <p:spPr>
          <a:xfrm>
            <a:off x="6261550" y="1885950"/>
            <a:ext cx="6658834" cy="5981700"/>
          </a:xfrm>
          <a:prstGeom prst="rect">
            <a:avLst/>
          </a:prstGeom>
        </p:spPr>
      </p:pic>
      <p:sp>
        <p:nvSpPr>
          <p:cNvPr id="192" name="Духоборы"/>
          <p:cNvSpPr txBox="1">
            <a:spLocks noGrp="1"/>
          </p:cNvSpPr>
          <p:nvPr>
            <p:ph type="title"/>
          </p:nvPr>
        </p:nvSpPr>
        <p:spPr>
          <a:xfrm>
            <a:off x="808672" y="737670"/>
            <a:ext cx="5346701" cy="1220206"/>
          </a:xfrm>
          <a:prstGeom prst="rect">
            <a:avLst/>
          </a:prstGeom>
        </p:spPr>
        <p:txBody>
          <a:bodyPr/>
          <a:lstStyle/>
          <a:p>
            <a:r>
              <a:t>Духоборы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заинтересованность Канады в переселенцах…"/>
          <p:cNvSpPr txBox="1">
            <a:spLocks noGrp="1"/>
          </p:cNvSpPr>
          <p:nvPr>
            <p:ph type="body" sz="half" idx="1"/>
          </p:nvPr>
        </p:nvSpPr>
        <p:spPr>
          <a:xfrm>
            <a:off x="808672" y="1937512"/>
            <a:ext cx="5346701" cy="5878576"/>
          </a:xfrm>
          <a:prstGeom prst="rect">
            <a:avLst/>
          </a:prstGeom>
        </p:spPr>
        <p:txBody>
          <a:bodyPr/>
          <a:lstStyle/>
          <a:p>
            <a:pPr marL="377952" indent="-377952" defTabSz="235170">
              <a:spcBef>
                <a:spcPts val="2200"/>
              </a:spcBef>
              <a:buBlip>
                <a:blip r:embed="rId2"/>
              </a:buBlip>
              <a:defRPr sz="2232" spc="22"/>
            </a:pPr>
            <a:r>
              <a:t>заинтересованность Канады в переселенцах</a:t>
            </a:r>
          </a:p>
          <a:p>
            <a:pPr marL="377952" indent="-377952" defTabSz="235170">
              <a:spcBef>
                <a:spcPts val="2200"/>
              </a:spcBef>
              <a:buBlip>
                <a:blip r:embed="rId2"/>
              </a:buBlip>
              <a:defRPr sz="2232" spc="22"/>
            </a:pPr>
            <a:r>
              <a:t>первое место обитания - неосвоенные районы провинции Саскачеван</a:t>
            </a:r>
          </a:p>
          <a:p>
            <a:pPr marL="377952" indent="-377952" defTabSz="235170">
              <a:spcBef>
                <a:spcPts val="2200"/>
              </a:spcBef>
              <a:buBlip>
                <a:blip r:embed="rId2"/>
              </a:buBlip>
              <a:defRPr sz="2232" spc="22"/>
            </a:pPr>
            <a:r>
              <a:t>конфликт с канадским правительством по вопросу частной собственности на землю</a:t>
            </a:r>
          </a:p>
          <a:p>
            <a:pPr marL="377952" indent="-377952" defTabSz="235170">
              <a:spcBef>
                <a:spcPts val="2200"/>
              </a:spcBef>
              <a:buBlip>
                <a:blip r:embed="rId2"/>
              </a:buBlip>
              <a:defRPr sz="2232" spc="22"/>
            </a:pPr>
            <a:r>
              <a:t>раскол общины</a:t>
            </a:r>
          </a:p>
          <a:p>
            <a:pPr marL="377952" indent="-377952" defTabSz="235170">
              <a:spcBef>
                <a:spcPts val="2200"/>
              </a:spcBef>
              <a:buBlip>
                <a:blip r:embed="rId2"/>
              </a:buBlip>
              <a:defRPr sz="2232" spc="22"/>
            </a:pPr>
            <a:r>
              <a:t>1934 г. - утверждение правительством декларации духоборов</a:t>
            </a:r>
          </a:p>
        </p:txBody>
      </p:sp>
      <p:pic>
        <p:nvPicPr>
          <p:cNvPr id="195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8950" r="8950"/>
          <a:stretch>
            <a:fillRect/>
          </a:stretch>
        </p:blipFill>
        <p:spPr>
          <a:xfrm>
            <a:off x="6261550" y="1885950"/>
            <a:ext cx="6658834" cy="5981700"/>
          </a:xfrm>
          <a:prstGeom prst="rect">
            <a:avLst/>
          </a:prstGeom>
        </p:spPr>
      </p:pic>
      <p:sp>
        <p:nvSpPr>
          <p:cNvPr id="196" name="Духоборы"/>
          <p:cNvSpPr txBox="1">
            <a:spLocks noGrp="1"/>
          </p:cNvSpPr>
          <p:nvPr>
            <p:ph type="title"/>
          </p:nvPr>
        </p:nvSpPr>
        <p:spPr>
          <a:xfrm>
            <a:off x="808672" y="737670"/>
            <a:ext cx="5346701" cy="1220206"/>
          </a:xfrm>
          <a:prstGeom prst="rect">
            <a:avLst/>
          </a:prstGeom>
        </p:spPr>
        <p:txBody>
          <a:bodyPr/>
          <a:lstStyle/>
          <a:p>
            <a:r>
              <a:t>Духоборы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9604" r="9604"/>
          <a:stretch>
            <a:fillRect/>
          </a:stretch>
        </p:blipFill>
        <p:spPr>
          <a:xfrm>
            <a:off x="507047" y="1190937"/>
            <a:ext cx="11990659" cy="69673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7504" b="5163"/>
          <a:stretch>
            <a:fillRect/>
          </a:stretch>
        </p:blipFill>
        <p:spPr>
          <a:xfrm>
            <a:off x="507047" y="1190937"/>
            <a:ext cx="11990660" cy="69673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046" b="7046"/>
          <a:stretch>
            <a:fillRect/>
          </a:stretch>
        </p:blipFill>
        <p:spPr>
          <a:xfrm>
            <a:off x="507047" y="1190937"/>
            <a:ext cx="11990660" cy="69673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8529" r="8529"/>
          <a:stretch>
            <a:fillRect/>
          </a:stretch>
        </p:blipFill>
        <p:spPr>
          <a:xfrm>
            <a:off x="507047" y="1190937"/>
            <a:ext cx="11990660" cy="69673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4_Briefing">
  <a:themeElements>
    <a:clrScheme name="24_Briefing">
      <a:dk1>
        <a:srgbClr val="002C3A"/>
      </a:dk1>
      <a:lt1>
        <a:srgbClr val="54818F"/>
      </a:lt1>
      <a:dk2>
        <a:srgbClr val="5E5E5E"/>
      </a:dk2>
      <a:lt2>
        <a:srgbClr val="D5D5D5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76200" cap="flat">
          <a:solidFill>
            <a:schemeClr val="accent6">
              <a:hueOff val="61929"/>
              <a:satOff val="10820"/>
              <a:lumOff val="-884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5287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28" normalizeH="0" baseline="0">
            <a:ln>
              <a:noFill/>
            </a:ln>
            <a:solidFill>
              <a:schemeClr val="accent1">
                <a:satOff val="74278"/>
                <a:lumOff val="-33241"/>
              </a:schemeClr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4_Briefing">
  <a:themeElements>
    <a:clrScheme name="24_Briefing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76200" cap="flat">
          <a:solidFill>
            <a:schemeClr val="accent6">
              <a:hueOff val="61929"/>
              <a:satOff val="10820"/>
              <a:lumOff val="-884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5287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28" normalizeH="0" baseline="0">
            <a:ln>
              <a:noFill/>
            </a:ln>
            <a:solidFill>
              <a:schemeClr val="accent1">
                <a:satOff val="74278"/>
                <a:lumOff val="-33241"/>
              </a:schemeClr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605</Words>
  <Application>Microsoft Office PowerPoint</Application>
  <PresentationFormat>Произвольный</PresentationFormat>
  <Paragraphs>89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Avenir Next Medium</vt:lpstr>
      <vt:lpstr>Avenir Next Regular</vt:lpstr>
      <vt:lpstr>Helvetica Neue</vt:lpstr>
      <vt:lpstr>24_Briefing</vt:lpstr>
      <vt:lpstr>Русские в канаде</vt:lpstr>
      <vt:lpstr>Этапы эмиграции</vt:lpstr>
      <vt:lpstr>Духоборы</vt:lpstr>
      <vt:lpstr>Духоборы</vt:lpstr>
      <vt:lpstr>Духоборы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Духоборы</vt:lpstr>
      <vt:lpstr>Презентация PowerPoint</vt:lpstr>
      <vt:lpstr>Волны эмиграции первой половины XX века </vt:lpstr>
      <vt:lpstr>Волны эмиграции первой половины XX века </vt:lpstr>
      <vt:lpstr>Волны эмиграции второй половины XX века </vt:lpstr>
      <vt:lpstr>Презентация PowerPoint</vt:lpstr>
      <vt:lpstr>Презентация PowerPoint</vt:lpstr>
      <vt:lpstr>Современная эмиграция в канаде</vt:lpstr>
      <vt:lpstr>современная эмиграция в канаду</vt:lpstr>
      <vt:lpstr>Современная эмиграция в канадУ</vt:lpstr>
      <vt:lpstr>Современная эмиграция в канадУ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Русские в канаде</dc:title>
  <cp:lastModifiedBy>Petya</cp:lastModifiedBy>
  <cp:revision>4</cp:revision>
  <dcterms:modified xsi:type="dcterms:W3CDTF">2021-09-12T18:14:49Z</dcterms:modified>
</cp:coreProperties>
</file>